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</p:sldIdLst>
  <p:sldSz cx="9753600" cy="7315200"/>
  <p:notesSz cx="97536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>
      <p:cViewPr varScale="1">
        <p:scale>
          <a:sx n="102" d="100"/>
          <a:sy n="102" d="100"/>
        </p:scale>
        <p:origin x="62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4386" y="266660"/>
            <a:ext cx="7176134" cy="650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715" y="1280120"/>
            <a:ext cx="8124825" cy="266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8836" y="6913498"/>
            <a:ext cx="300990" cy="21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4687570"/>
            <a:chOff x="0" y="0"/>
            <a:chExt cx="9753600" cy="4687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29764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753600" cy="123825"/>
            </a:xfrm>
            <a:custGeom>
              <a:avLst/>
              <a:gdLst/>
              <a:ahLst/>
              <a:cxnLst/>
              <a:rect l="l" t="t" r="r" b="b"/>
              <a:pathLst>
                <a:path w="9753600" h="123825">
                  <a:moveTo>
                    <a:pt x="9753599" y="123824"/>
                  </a:moveTo>
                  <a:lnTo>
                    <a:pt x="0" y="123824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123824"/>
                  </a:lnTo>
                  <a:close/>
                </a:path>
              </a:pathLst>
            </a:custGeom>
            <a:solidFill>
              <a:srgbClr val="D5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058" y="1019328"/>
              <a:ext cx="6343588" cy="1333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45"/>
              <a:ext cx="9753599" cy="468629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5097545"/>
            <a:ext cx="9753600" cy="2218055"/>
            <a:chOff x="0" y="5097545"/>
            <a:chExt cx="9753600" cy="221805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185549"/>
              <a:ext cx="9753599" cy="1129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154" y="5097545"/>
              <a:ext cx="2228849" cy="14859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85164" y="4840062"/>
            <a:ext cx="5820636" cy="869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99285" marR="5080" indent="-1887220">
              <a:lnSpc>
                <a:spcPct val="100000"/>
              </a:lnSpc>
              <a:spcBef>
                <a:spcPts val="135"/>
              </a:spcBef>
            </a:pPr>
            <a:r>
              <a:rPr sz="275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Hero</a:t>
            </a:r>
            <a:r>
              <a:rPr sz="275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75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2750" b="1" spc="7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75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Troubleshooting</a:t>
            </a:r>
            <a:r>
              <a:rPr sz="275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75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2750" b="1" spc="7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75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 </a:t>
            </a:r>
            <a:r>
              <a:rPr sz="275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Assembly</a:t>
            </a:r>
            <a:endParaRPr sz="27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2A716167-895D-18AB-00E6-FF80553FC5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23825"/>
          </a:xfrm>
          <a:custGeom>
            <a:avLst/>
            <a:gdLst/>
            <a:ahLst/>
            <a:cxnLst/>
            <a:rect l="l" t="t" r="r" b="b"/>
            <a:pathLst>
              <a:path w="9753600" h="123825">
                <a:moveTo>
                  <a:pt x="9753599" y="123824"/>
                </a:moveTo>
                <a:lnTo>
                  <a:pt x="0" y="123824"/>
                </a:lnTo>
                <a:lnTo>
                  <a:pt x="0" y="0"/>
                </a:lnTo>
                <a:lnTo>
                  <a:pt x="9753599" y="0"/>
                </a:lnTo>
                <a:lnTo>
                  <a:pt x="9753599" y="123824"/>
                </a:lnTo>
                <a:close/>
              </a:path>
            </a:pathLst>
          </a:custGeom>
          <a:solidFill>
            <a:srgbClr val="D5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439841"/>
            <a:ext cx="8246745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 the AC breaker back on</a:t>
            </a: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endParaRPr lang="en-US" sz="1500" b="1" spc="-10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meter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Tone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(or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Ohms)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3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3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6350" algn="just">
              <a:lnSpc>
                <a:spcPts val="158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</a:t>
            </a:r>
            <a:r>
              <a:rPr lang="en-US" sz="1500" b="1" spc="3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probes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500" b="1" spc="3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n-US" sz="1500" b="1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1500" b="1" spc="3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n-US" sz="1500" b="1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marked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“RECT-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constant tone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(or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~0 Ohms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2700" marR="6350" algn="just">
              <a:lnSpc>
                <a:spcPts val="1580"/>
              </a:lnSpc>
            </a:pPr>
            <a:endParaRPr lang="en-US" sz="1500" b="1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6350" algn="just">
              <a:lnSpc>
                <a:spcPts val="1580"/>
              </a:lnSpc>
            </a:pPr>
            <a:endParaRPr lang="en-US" sz="1500" b="1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6350" algn="just">
              <a:lnSpc>
                <a:spcPts val="158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</a:t>
            </a:r>
            <a:r>
              <a:rPr lang="en-US" sz="1500" b="1" spc="3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probes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500" b="1" spc="3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n-US" sz="1500" b="1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1500" b="1" spc="3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n-US" sz="1500" b="1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</a:t>
            </a:r>
            <a:r>
              <a:rPr lang="en-US"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marked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“PIPE”.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constant tone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(or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~0 Ohms)</a:t>
            </a:r>
          </a:p>
          <a:p>
            <a:pPr marL="12700" marR="6350" algn="just">
              <a:lnSpc>
                <a:spcPts val="1580"/>
              </a:lnSpc>
            </a:pPr>
            <a:endParaRPr lang="en-US"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en-US"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results,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either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bypass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relay,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bypass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relay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replaced</a:t>
            </a: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endParaRPr lang="en-US"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 algn="just">
              <a:lnSpc>
                <a:spcPts val="158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</a:t>
            </a:r>
            <a:r>
              <a:rPr lang="en-US" sz="1500" b="1" spc="2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n-US" sz="1500" b="1" spc="229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probes</a:t>
            </a:r>
            <a:r>
              <a:rPr lang="en-US" sz="1500" b="1" spc="229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n-US" sz="1500" b="1" spc="229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r>
              <a:rPr lang="en-US" sz="1500" b="1" spc="229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500" b="1" spc="2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sz="1500" b="1" spc="229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500" b="1" spc="229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n-US" sz="1500" b="1" spc="2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1500" b="1" spc="229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SSR.</a:t>
            </a:r>
            <a:r>
              <a:rPr lang="en-US" sz="1500" b="1" spc="229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n-US" sz="1500" b="1" spc="2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en-US" sz="1500" b="1" spc="229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  <a:r>
              <a:rPr lang="en-US" sz="1500" b="1" spc="229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tone</a:t>
            </a:r>
            <a:r>
              <a:rPr lang="en-US" sz="1500" b="1" spc="229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(or</a:t>
            </a:r>
            <a:r>
              <a:rPr lang="en-US" sz="1500" b="1" spc="229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see~0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Ohms)</a:t>
            </a:r>
            <a:r>
              <a:rPr lang="en-US" sz="1500" b="1" spc="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n-US"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  <a:r>
              <a:rPr lang="en-US"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1500" b="1" spc="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relay</a:t>
            </a:r>
            <a:r>
              <a:rPr lang="en-US"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n-US"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closed</a:t>
            </a:r>
            <a:r>
              <a:rPr lang="en-US"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(Red</a:t>
            </a:r>
            <a:r>
              <a:rPr lang="en-US"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</a:t>
            </a:r>
            <a:r>
              <a:rPr lang="en-US" sz="1500" b="1" spc="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n-US"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</a:t>
            </a:r>
            <a:r>
              <a:rPr lang="en-US"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n-US"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Interface</a:t>
            </a:r>
            <a:r>
              <a:rPr lang="en-US" sz="1500" b="1" spc="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Board)</a:t>
            </a:r>
            <a:r>
              <a:rPr lang="en-US" sz="1500" b="1" spc="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tone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(or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meter)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ON.</a:t>
            </a:r>
          </a:p>
          <a:p>
            <a:pPr marL="12700" marR="5080" algn="just">
              <a:lnSpc>
                <a:spcPts val="1580"/>
              </a:lnSpc>
            </a:pPr>
            <a:endParaRPr lang="en-US"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results,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en-US"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replaced</a:t>
            </a:r>
            <a:endParaRPr lang="en-US"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500" b="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5549"/>
            <a:ext cx="9753599" cy="112965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248836" y="6913498"/>
            <a:ext cx="30099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fld>
            <a:endParaRPr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460EC3FD-11D1-3079-C228-07B03FD77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23825"/>
          </a:xfrm>
          <a:custGeom>
            <a:avLst/>
            <a:gdLst/>
            <a:ahLst/>
            <a:cxnLst/>
            <a:rect l="l" t="t" r="r" b="b"/>
            <a:pathLst>
              <a:path w="9753600" h="123825">
                <a:moveTo>
                  <a:pt x="9753599" y="123824"/>
                </a:moveTo>
                <a:lnTo>
                  <a:pt x="0" y="123824"/>
                </a:lnTo>
                <a:lnTo>
                  <a:pt x="0" y="0"/>
                </a:lnTo>
                <a:lnTo>
                  <a:pt x="9753599" y="0"/>
                </a:lnTo>
                <a:lnTo>
                  <a:pt x="9753599" y="123824"/>
                </a:lnTo>
                <a:close/>
              </a:path>
            </a:pathLst>
          </a:custGeom>
          <a:solidFill>
            <a:srgbClr val="D5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9299" y="381000"/>
            <a:ext cx="8246745" cy="1679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Continued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Slide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6,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unit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still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interrupting…</a:t>
            </a:r>
            <a:endParaRPr lang="en-US" sz="15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5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Remove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2-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pin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phoenix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connector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SSR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Control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board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Remove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3-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pin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phoenix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connector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SSR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Control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board</a:t>
            </a:r>
            <a:endParaRPr lang="en-US" sz="15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5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Set</a:t>
            </a:r>
            <a:r>
              <a:rPr sz="1500" b="1" spc="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500" b="1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meter</a:t>
            </a:r>
            <a:r>
              <a:rPr sz="1500" b="1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500" b="1" spc="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Tone</a:t>
            </a:r>
            <a:r>
              <a:rPr sz="1500" b="1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(or</a:t>
            </a:r>
            <a:r>
              <a:rPr sz="1500" b="1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Ohms)</a:t>
            </a:r>
            <a:r>
              <a:rPr sz="1500" b="1" spc="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500" b="1" spc="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place</a:t>
            </a:r>
            <a:r>
              <a:rPr sz="1500" b="1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500" b="1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probes</a:t>
            </a:r>
            <a:r>
              <a:rPr sz="1500" b="1" spc="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500" b="1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screwheads</a:t>
            </a:r>
            <a:r>
              <a:rPr sz="1500" b="1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500" b="1" spc="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center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(black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wire)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right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(green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wire)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positions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3-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pin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phoenix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connector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9462" y="2625450"/>
            <a:ext cx="1676399" cy="20669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9299" y="4816558"/>
            <a:ext cx="8246744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hear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tone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Red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Interrupter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LED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off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meaning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interrupter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relay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closed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(or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~0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Ohms)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tone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interrupter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open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(or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OL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meter)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Arial"/>
              <a:cs typeface="Arial"/>
            </a:endParaRPr>
          </a:p>
          <a:p>
            <a:pPr marL="12700" marR="374650">
              <a:lnSpc>
                <a:spcPct val="10000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pattern,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SSR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Control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board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bad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replaced.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don’t,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go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slide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11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85549"/>
            <a:ext cx="9753599" cy="112965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248836" y="6913498"/>
            <a:ext cx="30099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fld>
            <a:endParaRPr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46C320F6-942F-B035-94EE-F5FBBE1B2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23825"/>
          </a:xfrm>
          <a:custGeom>
            <a:avLst/>
            <a:gdLst/>
            <a:ahLst/>
            <a:cxnLst/>
            <a:rect l="l" t="t" r="r" b="b"/>
            <a:pathLst>
              <a:path w="9753600" h="123825">
                <a:moveTo>
                  <a:pt x="9753599" y="123824"/>
                </a:moveTo>
                <a:lnTo>
                  <a:pt x="0" y="123824"/>
                </a:lnTo>
                <a:lnTo>
                  <a:pt x="0" y="0"/>
                </a:lnTo>
                <a:lnTo>
                  <a:pt x="9753599" y="0"/>
                </a:lnTo>
                <a:lnTo>
                  <a:pt x="9753599" y="123824"/>
                </a:lnTo>
                <a:close/>
              </a:path>
            </a:pathLst>
          </a:custGeom>
          <a:solidFill>
            <a:srgbClr val="D5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3449" y="913341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D02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9299" y="376862"/>
            <a:ext cx="762635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5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unit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shifting: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Arial"/>
              <a:cs typeface="Arial"/>
            </a:endParaRPr>
          </a:p>
          <a:p>
            <a:pPr marL="335915" marR="5080" indent="52705">
              <a:lnSpc>
                <a:spcPts val="158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Surge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Suppression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Module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Interface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board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put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3-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pin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phoenix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connector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directly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into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3-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pin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receiver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Interface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board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127" y="1352621"/>
            <a:ext cx="2381249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3396" y="1352623"/>
            <a:ext cx="2105024" cy="230504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33449" y="408641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D02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73001" y="3949985"/>
            <a:ext cx="7790180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Repeat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previous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tests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done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3-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pin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phoenix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connector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Arial"/>
              <a:cs typeface="Arial"/>
            </a:endParaRPr>
          </a:p>
          <a:p>
            <a:pPr marL="12700" marR="15875">
              <a:lnSpc>
                <a:spcPts val="173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shifting</a:t>
            </a:r>
            <a:r>
              <a:rPr sz="15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pattern,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Pilot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Relay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Interface</a:t>
            </a:r>
            <a:r>
              <a:rPr sz="15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board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bad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board</a:t>
            </a:r>
            <a:r>
              <a:rPr sz="15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5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replaced.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shifting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pattern,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Surge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Suppression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Module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changed.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replacing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needs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replaced,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5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shift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occurring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across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bottom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left-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hand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pins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SSR</a:t>
            </a:r>
            <a:r>
              <a:rPr sz="15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Control</a:t>
            </a:r>
            <a:r>
              <a:rPr sz="15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board.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3449" y="452456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D02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3449" y="518179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D02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3449" y="561994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D02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85549"/>
            <a:ext cx="9753599" cy="112965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16" name="Picture 15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0A5BE655-3EA1-8C80-ED66-0A7853D7A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23825"/>
          </a:xfrm>
          <a:custGeom>
            <a:avLst/>
            <a:gdLst/>
            <a:ahLst/>
            <a:cxnLst/>
            <a:rect l="l" t="t" r="r" b="b"/>
            <a:pathLst>
              <a:path w="9753600" h="123825">
                <a:moveTo>
                  <a:pt x="9753599" y="123824"/>
                </a:moveTo>
                <a:lnTo>
                  <a:pt x="0" y="123824"/>
                </a:lnTo>
                <a:lnTo>
                  <a:pt x="0" y="0"/>
                </a:lnTo>
                <a:lnTo>
                  <a:pt x="9753599" y="0"/>
                </a:lnTo>
                <a:lnTo>
                  <a:pt x="9753599" y="123824"/>
                </a:lnTo>
                <a:close/>
              </a:path>
            </a:pathLst>
          </a:custGeom>
          <a:solidFill>
            <a:srgbClr val="D5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00" y="1596243"/>
            <a:ext cx="7816671" cy="231794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450215">
              <a:lnSpc>
                <a:spcPts val="1580"/>
              </a:lnSpc>
              <a:spcBef>
                <a:spcPts val="335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previously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listed,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interruption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lies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within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rectifier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itself.</a:t>
            </a: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would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carefully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wiring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wires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pinched.</a:t>
            </a: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>
              <a:lnSpc>
                <a:spcPts val="158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particular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around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3ʳᵈ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drilled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phenolic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surface,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accommodate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interruption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circuit.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very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pinch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wires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underneath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stud,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interfere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interruption</a:t>
            </a:r>
            <a:r>
              <a:rPr sz="1500" b="1" spc="-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cycle.</a:t>
            </a: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5549"/>
            <a:ext cx="9753599" cy="112965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248836" y="6913498"/>
            <a:ext cx="30099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fld>
            <a:endParaRPr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F75F3BE8-093C-9F48-9365-EB37F5A8F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5286375"/>
            <a:chOff x="0" y="0"/>
            <a:chExt cx="9753600" cy="528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29764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753600" cy="123825"/>
            </a:xfrm>
            <a:custGeom>
              <a:avLst/>
              <a:gdLst/>
              <a:ahLst/>
              <a:cxnLst/>
              <a:rect l="l" t="t" r="r" b="b"/>
              <a:pathLst>
                <a:path w="9753600" h="123825">
                  <a:moveTo>
                    <a:pt x="9753599" y="123824"/>
                  </a:moveTo>
                  <a:lnTo>
                    <a:pt x="0" y="123824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123824"/>
                  </a:lnTo>
                  <a:close/>
                </a:path>
              </a:pathLst>
            </a:custGeom>
            <a:solidFill>
              <a:srgbClr val="D5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058" y="1019328"/>
              <a:ext cx="6343588" cy="1333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753599" cy="528637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6165883"/>
            <a:ext cx="9753599" cy="1149316"/>
            <a:chOff x="0" y="6165883"/>
            <a:chExt cx="9753599" cy="1149316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185549"/>
              <a:ext cx="9753599" cy="1129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165883"/>
              <a:ext cx="9753599" cy="114931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0" y="5336804"/>
            <a:ext cx="9753600" cy="47128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295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  <a:endParaRPr sz="29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D8AABF94-7A7F-BA86-A17F-99A0CA789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23825"/>
          </a:xfrm>
          <a:custGeom>
            <a:avLst/>
            <a:gdLst/>
            <a:ahLst/>
            <a:cxnLst/>
            <a:rect l="l" t="t" r="r" b="b"/>
            <a:pathLst>
              <a:path w="9753600" h="123825">
                <a:moveTo>
                  <a:pt x="9753599" y="123824"/>
                </a:moveTo>
                <a:lnTo>
                  <a:pt x="0" y="123824"/>
                </a:lnTo>
                <a:lnTo>
                  <a:pt x="0" y="0"/>
                </a:lnTo>
                <a:lnTo>
                  <a:pt x="9753599" y="0"/>
                </a:lnTo>
                <a:lnTo>
                  <a:pt x="9753599" y="123824"/>
                </a:lnTo>
                <a:close/>
              </a:path>
            </a:pathLst>
          </a:custGeom>
          <a:solidFill>
            <a:srgbClr val="D5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indent="-21209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24790" algn="l"/>
              </a:tabLst>
            </a:pP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website,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(left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number).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Arial"/>
              <a:buAutoNum type="arabicPeriod"/>
            </a:pPr>
            <a:endParaRPr sz="1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4154" indent="-2120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4790" algn="l"/>
              </a:tabLst>
            </a:pP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Hover</a:t>
            </a:r>
            <a:r>
              <a:rPr b="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b="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mouse</a:t>
            </a:r>
            <a:r>
              <a:rPr b="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</a:t>
            </a:r>
            <a:r>
              <a:rPr b="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b="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“Command”</a:t>
            </a:r>
            <a:r>
              <a:rPr b="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menu</a:t>
            </a:r>
            <a:r>
              <a:rPr b="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b="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</a:t>
            </a:r>
            <a:r>
              <a:rPr b="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b="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“Send</a:t>
            </a:r>
            <a:r>
              <a:rPr b="0" spc="-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Command”</a:t>
            </a:r>
            <a:r>
              <a:rPr b="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tab.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Arial"/>
              <a:buAutoNum type="arabicPeriod"/>
            </a:pPr>
            <a:endParaRPr b="0" spc="-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 indent="230504">
              <a:lnSpc>
                <a:spcPts val="1730"/>
              </a:lnSpc>
              <a:buAutoNum type="arabicPeriod"/>
              <a:tabLst>
                <a:tab pos="243204" algn="l"/>
              </a:tabLst>
            </a:pP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b="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b="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“Send</a:t>
            </a:r>
            <a:r>
              <a:rPr b="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Command”</a:t>
            </a:r>
            <a:r>
              <a:rPr b="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menu</a:t>
            </a:r>
            <a:r>
              <a:rPr b="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</a:t>
            </a:r>
            <a:r>
              <a:rPr b="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b="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“Check</a:t>
            </a:r>
            <a:r>
              <a:rPr b="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Interrupter”</a:t>
            </a:r>
            <a:r>
              <a:rPr b="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command.</a:t>
            </a:r>
            <a:r>
              <a:rPr b="0" spc="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</a:t>
            </a:r>
            <a:r>
              <a:rPr b="0" spc="9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</a:t>
            </a:r>
            <a:r>
              <a:rPr b="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31F20"/>
              </a:buClr>
              <a:buFont typeface="Arial"/>
              <a:buAutoNum type="arabicPeriod"/>
            </a:pPr>
            <a:endParaRPr sz="145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715" indent="233045">
              <a:lnSpc>
                <a:spcPts val="1730"/>
              </a:lnSpc>
              <a:buAutoNum type="arabicPeriod"/>
              <a:tabLst>
                <a:tab pos="245745" algn="l"/>
              </a:tabLst>
            </a:pP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page,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hover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mouse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</a:t>
            </a:r>
            <a:r>
              <a:rPr b="0" spc="1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“View”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menu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b="0" spc="1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b="0" spc="-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“Raw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Data”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tab.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Arial"/>
              <a:buAutoNum type="arabicPeriod"/>
            </a:pPr>
            <a:endParaRPr sz="145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8890" indent="231775">
              <a:lnSpc>
                <a:spcPts val="1730"/>
              </a:lnSpc>
              <a:buAutoNum type="arabicPeriod"/>
              <a:tabLst>
                <a:tab pos="244475" algn="l"/>
              </a:tabLst>
            </a:pP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b="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b="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</a:t>
            </a:r>
            <a:r>
              <a:rPr b="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</a:t>
            </a:r>
            <a:r>
              <a:rPr b="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completed</a:t>
            </a:r>
            <a:r>
              <a:rPr b="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operating</a:t>
            </a:r>
            <a:r>
              <a:rPr b="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b="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“Check</a:t>
            </a:r>
            <a:r>
              <a:rPr b="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Interrupter”</a:t>
            </a:r>
            <a:r>
              <a:rPr b="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command,</a:t>
            </a:r>
            <a:r>
              <a:rPr b="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</a:t>
            </a:r>
            <a:r>
              <a:rPr b="0" spc="10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b="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comes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“Raw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Data”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b="0" spc="-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looks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</a:t>
            </a:r>
            <a:r>
              <a:rPr b="0" spc="-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6415" y="4192965"/>
            <a:ext cx="32111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:Relay</a:t>
            </a:r>
            <a:r>
              <a:rPr sz="15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PASS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(X-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&gt;0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mV)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GPS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PASS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3715" y="4566244"/>
            <a:ext cx="8124825" cy="11303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34950">
              <a:lnSpc>
                <a:spcPts val="1730"/>
              </a:lnSpc>
              <a:spcBef>
                <a:spcPts val="215"/>
              </a:spcBef>
              <a:buAutoNum type="arabicPeriod" startAt="6"/>
              <a:tabLst>
                <a:tab pos="247650" algn="l"/>
                <a:tab pos="2423795" algn="l"/>
              </a:tabLst>
            </a:pP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1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</a:t>
            </a:r>
            <a:r>
              <a:rPr sz="1500" spc="1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sz="1500" spc="1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indicate</a:t>
            </a:r>
            <a:r>
              <a:rPr sz="1500" spc="1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Pass/Fail</a:t>
            </a:r>
            <a:r>
              <a:rPr sz="1500" spc="1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sz="1500" spc="1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1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Relay</a:t>
            </a:r>
            <a:r>
              <a:rPr sz="1500" spc="1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and/or</a:t>
            </a:r>
            <a:r>
              <a:rPr sz="1500" spc="1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GPS.</a:t>
            </a:r>
            <a:r>
              <a:rPr sz="1500" spc="1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1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instructions</a:t>
            </a:r>
            <a:r>
              <a:rPr sz="1500" spc="1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</a:t>
            </a:r>
            <a:r>
              <a:rPr sz="1500" spc="1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</a:t>
            </a:r>
            <a:r>
              <a:rPr sz="1500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sz="1500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</a:t>
            </a:r>
            <a:r>
              <a:rPr sz="1500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fails</a:t>
            </a:r>
            <a:r>
              <a:rPr lang="en-US"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“Relay”</a:t>
            </a:r>
            <a:r>
              <a:rPr sz="1500" spc="-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portion</a:t>
            </a:r>
            <a:r>
              <a:rPr sz="1500" spc="-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500" spc="-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interruption</a:t>
            </a:r>
            <a:r>
              <a:rPr sz="1500" spc="-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test.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31F20"/>
              </a:buClr>
              <a:buFont typeface="Arial"/>
              <a:buAutoNum type="arabicPeriod" startAt="6"/>
            </a:pPr>
            <a:endParaRPr sz="14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9525" indent="221615">
              <a:lnSpc>
                <a:spcPts val="1730"/>
              </a:lnSpc>
              <a:buAutoNum type="arabicPeriod" startAt="6"/>
              <a:tabLst>
                <a:tab pos="234315" algn="l"/>
              </a:tabLst>
            </a:pP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sz="1500" spc="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</a:t>
            </a:r>
            <a:r>
              <a:rPr sz="1500" spc="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Fails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portion,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Cell/GPS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antenna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called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chip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</a:t>
            </a:r>
            <a:r>
              <a:rPr sz="1500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failed</a:t>
            </a:r>
            <a:r>
              <a:rPr sz="1500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sz="1500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</a:t>
            </a:r>
            <a:r>
              <a:rPr sz="1500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Module.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5549"/>
            <a:ext cx="9753599" cy="11296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866" y="4155350"/>
            <a:ext cx="3507598" cy="22288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8139" y="336272"/>
            <a:ext cx="7755975" cy="473981"/>
          </a:xfrm>
          <a:prstGeom prst="rect">
            <a:avLst/>
          </a:prstGeom>
        </p:spPr>
        <p:txBody>
          <a:bodyPr vert="horz" wrap="square" lIns="0" tIns="807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</a:t>
            </a:r>
            <a:r>
              <a:rPr sz="255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50" spc="5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sz="2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on’t</a:t>
            </a:r>
            <a:r>
              <a:rPr sz="255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Interrupt/Fails</a:t>
            </a:r>
            <a:r>
              <a:rPr sz="255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255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Interruption</a:t>
            </a:r>
            <a:r>
              <a:rPr sz="2550" spc="6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55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</a:t>
            </a:r>
            <a:endParaRPr sz="25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248836" y="6913498"/>
            <a:ext cx="30099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fld>
            <a:endParaRPr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E3CA483C-426D-AACB-7AC0-EA93F478C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5549"/>
            <a:ext cx="9753599" cy="11296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753600" cy="123825"/>
          </a:xfrm>
          <a:custGeom>
            <a:avLst/>
            <a:gdLst/>
            <a:ahLst/>
            <a:cxnLst/>
            <a:rect l="l" t="t" r="r" b="b"/>
            <a:pathLst>
              <a:path w="9753600" h="123825">
                <a:moveTo>
                  <a:pt x="9753599" y="123824"/>
                </a:moveTo>
                <a:lnTo>
                  <a:pt x="0" y="123824"/>
                </a:lnTo>
                <a:lnTo>
                  <a:pt x="0" y="0"/>
                </a:lnTo>
                <a:lnTo>
                  <a:pt x="9753599" y="0"/>
                </a:lnTo>
                <a:lnTo>
                  <a:pt x="9753599" y="123824"/>
                </a:lnTo>
                <a:close/>
              </a:path>
            </a:pathLst>
          </a:custGeom>
          <a:solidFill>
            <a:srgbClr val="D5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9826" y="1580029"/>
            <a:ext cx="8318978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5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sure:</a:t>
            </a:r>
            <a:endParaRPr lang="en-US" sz="15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5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Rectifier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endParaRPr lang="en-US" sz="1500"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6-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volt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charged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connected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Hero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</a:t>
            </a:r>
            <a:r>
              <a:rPr lang="en-US"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</a:t>
            </a:r>
            <a:r>
              <a:rPr lang="en-US"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37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</a:t>
            </a:r>
            <a:r>
              <a:rPr sz="1500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(Status),</a:t>
            </a:r>
            <a:r>
              <a:rPr sz="1500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Orange</a:t>
            </a:r>
            <a:r>
              <a:rPr sz="1500" spc="37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(Radio)</a:t>
            </a:r>
            <a:r>
              <a:rPr sz="1500" spc="3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500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White</a:t>
            </a:r>
            <a:r>
              <a:rPr sz="1500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(Data)</a:t>
            </a:r>
            <a:r>
              <a:rPr sz="1500" spc="36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LEDs</a:t>
            </a:r>
            <a:r>
              <a:rPr sz="1500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sz="1500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sz="1500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1500" spc="37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500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 </a:t>
            </a:r>
            <a:r>
              <a:rPr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(Heartbeat)</a:t>
            </a:r>
            <a:r>
              <a:rPr sz="1500" spc="-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</a:t>
            </a:r>
            <a:r>
              <a:rPr sz="15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15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flashing</a:t>
            </a:r>
            <a:r>
              <a:rPr sz="15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</a:t>
            </a:r>
            <a:r>
              <a:rPr sz="15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</a:t>
            </a:r>
            <a:r>
              <a:rPr sz="15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Start</a:t>
            </a:r>
            <a:r>
              <a:rPr sz="15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interruption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cycle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 by:</a:t>
            </a:r>
            <a:endParaRPr lang="en-US" sz="1500" b="1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500" spc="-2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lang="en-US"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Pressing and holding</a:t>
            </a:r>
            <a:r>
              <a:rPr lang="en-US" sz="1500" spc="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Red</a:t>
            </a:r>
            <a:r>
              <a:rPr lang="en-US" sz="1500" spc="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Interrupter Relay</a:t>
            </a:r>
            <a:r>
              <a:rPr lang="en-US" sz="1500" spc="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button on</a:t>
            </a:r>
            <a:r>
              <a:rPr lang="en-US" sz="1500" spc="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Interface</a:t>
            </a:r>
            <a:r>
              <a:rPr lang="en-US" sz="1500" spc="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for</a:t>
            </a:r>
            <a:r>
              <a:rPr lang="en-US" sz="1500" spc="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en-US" sz="1500" spc="-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least </a:t>
            </a:r>
            <a:r>
              <a:rPr lang="en-US"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</a:t>
            </a:r>
            <a:r>
              <a:rPr lang="en-US"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</a:t>
            </a:r>
            <a:r>
              <a:rPr lang="en-US" sz="15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5159" y="4191000"/>
            <a:ext cx="3223281" cy="238853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248836" y="6913498"/>
            <a:ext cx="30099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fld>
            <a:endParaRPr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40B0AB23-43E7-F979-AB28-C0961FD93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id="{F7266F4C-DADC-8D4B-2F93-B121CEF9BA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8139" y="336272"/>
            <a:ext cx="7755975" cy="943340"/>
          </a:xfrm>
          <a:prstGeom prst="rect">
            <a:avLst/>
          </a:prstGeom>
        </p:spPr>
        <p:txBody>
          <a:bodyPr vert="horz" wrap="square" lIns="0" tIns="80777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Trouble</a:t>
            </a:r>
            <a:r>
              <a:rPr lang="en-US" sz="28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Shooting</a:t>
            </a:r>
            <a:r>
              <a:rPr lang="en-US" sz="28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28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(on</a:t>
            </a:r>
            <a:r>
              <a:rPr lang="en-US" sz="28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board)</a:t>
            </a:r>
            <a:r>
              <a:rPr lang="en-US" sz="2800" spc="4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</a:t>
            </a:r>
            <a:r>
              <a:rPr lang="en-US" sz="28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Relay</a:t>
            </a:r>
            <a:r>
              <a:rPr lang="en-US" sz="28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</a:t>
            </a:r>
            <a:r>
              <a:rPr lang="en-US" sz="2800"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</a:t>
            </a:r>
            <a:r>
              <a:rPr lang="en-US" sz="28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W/</a:t>
            </a:r>
            <a:r>
              <a:rPr lang="en-US" sz="2800" spc="4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Bypass:</a:t>
            </a:r>
            <a:endParaRPr sz="25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5550"/>
            <a:ext cx="9753599" cy="112964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"/>
            <a:ext cx="9753600" cy="123825"/>
          </a:xfrm>
          <a:custGeom>
            <a:avLst/>
            <a:gdLst/>
            <a:ahLst/>
            <a:cxnLst/>
            <a:rect l="l" t="t" r="r" b="b"/>
            <a:pathLst>
              <a:path w="9753600" h="123825">
                <a:moveTo>
                  <a:pt x="9753599" y="123824"/>
                </a:moveTo>
                <a:lnTo>
                  <a:pt x="0" y="123824"/>
                </a:lnTo>
                <a:lnTo>
                  <a:pt x="0" y="0"/>
                </a:lnTo>
                <a:lnTo>
                  <a:pt x="9753599" y="0"/>
                </a:lnTo>
                <a:lnTo>
                  <a:pt x="9753599" y="123824"/>
                </a:lnTo>
                <a:close/>
              </a:path>
            </a:pathLst>
          </a:custGeom>
          <a:solidFill>
            <a:srgbClr val="D5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8139" y="4953711"/>
            <a:ext cx="9014461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sz="1500" b="1" spc="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Left</a:t>
            </a:r>
            <a:r>
              <a:rPr sz="1500" b="1" spc="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b="1" spc="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right,</a:t>
            </a:r>
            <a:r>
              <a:rPr sz="1500" b="1" spc="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1500" b="1" spc="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</a:t>
            </a:r>
            <a:r>
              <a:rPr sz="1500" b="1" spc="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wiring</a:t>
            </a:r>
            <a:r>
              <a:rPr sz="1500" b="1" spc="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block</a:t>
            </a:r>
            <a:r>
              <a:rPr sz="1500" b="1" spc="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(at</a:t>
            </a:r>
            <a:r>
              <a:rPr sz="1500" b="1" spc="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bottom</a:t>
            </a:r>
            <a:r>
              <a:rPr sz="1500" b="1" spc="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500" b="1" spc="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</a:t>
            </a:r>
            <a:r>
              <a:rPr sz="1500" b="1" spc="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sz="1500" b="1" spc="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board),</a:t>
            </a:r>
            <a:r>
              <a:rPr sz="1500" b="1" spc="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wires</a:t>
            </a:r>
            <a:r>
              <a:rPr sz="1500" b="1" spc="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 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be:</a:t>
            </a:r>
            <a:endParaRPr lang="en-US"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500" b="1" spc="-10" dirty="0">
              <a:solidFill>
                <a:srgbClr val="D5202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Grey</a:t>
            </a:r>
            <a:r>
              <a:rPr sz="1500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Jacket</a:t>
            </a:r>
            <a:r>
              <a:rPr sz="1500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sz="1500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</a:t>
            </a:r>
            <a:r>
              <a:rPr sz="1500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wire/Red</a:t>
            </a:r>
            <a:r>
              <a:rPr lang="en-US"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wire.</a:t>
            </a:r>
            <a:endParaRPr lang="en-US" sz="1500" spc="-20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500" b="1" spc="-2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</a:t>
            </a:r>
            <a:r>
              <a:rPr sz="1500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Jacket</a:t>
            </a:r>
            <a:r>
              <a:rPr sz="1500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sz="1500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</a:t>
            </a:r>
            <a:r>
              <a:rPr sz="1500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wire/Red</a:t>
            </a:r>
            <a:r>
              <a:rPr sz="1500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wire.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025" y="734299"/>
            <a:ext cx="473637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Release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Enclosure</a:t>
            </a: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0651" y="1492033"/>
            <a:ext cx="3086099" cy="29622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7076" y="1459128"/>
            <a:ext cx="2600324" cy="299084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248836" y="6913498"/>
            <a:ext cx="30099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fld>
            <a:endParaRPr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94201AA1-4FA8-13C7-0970-E6B12A8AE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3483"/>
            <a:ext cx="9753600" cy="1301750"/>
            <a:chOff x="0" y="6013483"/>
            <a:chExt cx="9753600" cy="1301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24234"/>
              <a:ext cx="9753599" cy="8474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13483"/>
              <a:ext cx="9753599" cy="130171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0"/>
            <a:ext cx="9753600" cy="123825"/>
          </a:xfrm>
          <a:custGeom>
            <a:avLst/>
            <a:gdLst/>
            <a:ahLst/>
            <a:cxnLst/>
            <a:rect l="l" t="t" r="r" b="b"/>
            <a:pathLst>
              <a:path w="9753600" h="123825">
                <a:moveTo>
                  <a:pt x="9753599" y="123824"/>
                </a:moveTo>
                <a:lnTo>
                  <a:pt x="0" y="123824"/>
                </a:lnTo>
                <a:lnTo>
                  <a:pt x="0" y="0"/>
                </a:lnTo>
                <a:lnTo>
                  <a:pt x="9753599" y="0"/>
                </a:lnTo>
                <a:lnTo>
                  <a:pt x="9753599" y="123824"/>
                </a:lnTo>
                <a:close/>
              </a:path>
            </a:pathLst>
          </a:custGeom>
          <a:solidFill>
            <a:srgbClr val="D5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3264" y="568325"/>
            <a:ext cx="8307070" cy="85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meter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VAC:</a:t>
            </a: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35915" marR="5080">
              <a:lnSpc>
                <a:spcPts val="1580"/>
              </a:lnSpc>
            </a:pP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</a:t>
            </a:r>
            <a:r>
              <a:rPr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</a:t>
            </a:r>
            <a:r>
              <a:rPr sz="1500" b="1" spc="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</a:t>
            </a:r>
            <a:r>
              <a:rPr sz="1500" b="1" spc="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wires</a:t>
            </a:r>
            <a:r>
              <a:rPr sz="1500" b="1" spc="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two-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</a:t>
            </a:r>
            <a:r>
              <a:rPr sz="1500" b="1" spc="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phoenix</a:t>
            </a:r>
            <a:r>
              <a:rPr sz="1500" b="1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connector</a:t>
            </a:r>
            <a:r>
              <a:rPr sz="1500" b="1" spc="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located</a:t>
            </a:r>
            <a:r>
              <a:rPr sz="1500" b="1" spc="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1500" b="1" spc="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</a:t>
            </a:r>
            <a:r>
              <a:rPr sz="1500" b="1" spc="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</a:t>
            </a: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797" y="1930693"/>
            <a:ext cx="2857499" cy="38004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668015" y="2707690"/>
            <a:ext cx="4747895" cy="210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spc="1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sz="1500" spc="1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sz="1500" spc="1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1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</a:t>
            </a:r>
            <a:r>
              <a:rPr sz="1500" spc="1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sz="1500" spc="1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</a:t>
            </a:r>
            <a:r>
              <a:rPr sz="1500" spc="1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sz="1500" spc="1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spc="1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powering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Hero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en-US"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Arial"/>
              <a:cs typeface="Arial"/>
            </a:endParaRPr>
          </a:p>
          <a:p>
            <a:pPr marL="12700" marR="9525" algn="just">
              <a:lnSpc>
                <a:spcPct val="10000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Alternatively,</a:t>
            </a:r>
            <a:r>
              <a:rPr sz="1500" spc="1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(for</a:t>
            </a:r>
            <a:r>
              <a:rPr sz="1500" spc="1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older</a:t>
            </a:r>
            <a:r>
              <a:rPr sz="1500" spc="1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</a:t>
            </a:r>
            <a:r>
              <a:rPr sz="1500" spc="1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assemblies)</a:t>
            </a:r>
            <a:r>
              <a:rPr sz="1500" spc="1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1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sz="1500" spc="3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voltage</a:t>
            </a:r>
            <a:r>
              <a:rPr sz="1500" spc="3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sz="1500" spc="3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spc="3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sz="1500" spc="3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1500" spc="3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3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r>
              <a:rPr sz="1500" spc="3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</a:t>
            </a:r>
            <a:r>
              <a:rPr sz="1500" spc="35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wires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attached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taps</a:t>
            </a:r>
            <a:r>
              <a:rPr lang="en-US"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sz="1500" spc="2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n-US" sz="1500" spc="25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</a:t>
            </a:r>
            <a:r>
              <a:rPr sz="1500" spc="2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sz="1500" spc="25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sz="1500" spc="2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sz="1500" spc="25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voltage,</a:t>
            </a:r>
            <a:r>
              <a:rPr sz="1500" spc="25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troubleshoot</a:t>
            </a:r>
            <a:r>
              <a:rPr sz="1500" spc="2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</a:t>
            </a:r>
            <a:r>
              <a:rPr sz="1500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wires</a:t>
            </a:r>
            <a:r>
              <a:rPr lang="en-US"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248836" y="6913498"/>
            <a:ext cx="30099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fld>
            <a:endParaRPr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9D38068C-BF8F-D36C-533F-C9C5F337F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2319" y="6560829"/>
            <a:ext cx="1952624" cy="5048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753600" cy="123825"/>
          </a:xfrm>
          <a:custGeom>
            <a:avLst/>
            <a:gdLst/>
            <a:ahLst/>
            <a:cxnLst/>
            <a:rect l="l" t="t" r="r" b="b"/>
            <a:pathLst>
              <a:path w="9753600" h="123825">
                <a:moveTo>
                  <a:pt x="9753599" y="123824"/>
                </a:moveTo>
                <a:lnTo>
                  <a:pt x="0" y="123824"/>
                </a:lnTo>
                <a:lnTo>
                  <a:pt x="0" y="0"/>
                </a:lnTo>
                <a:lnTo>
                  <a:pt x="9753599" y="0"/>
                </a:lnTo>
                <a:lnTo>
                  <a:pt x="9753599" y="123824"/>
                </a:lnTo>
                <a:close/>
              </a:path>
            </a:pathLst>
          </a:custGeom>
          <a:solidFill>
            <a:srgbClr val="D5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52051" y="265726"/>
            <a:ext cx="4434004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</a:t>
            </a:r>
            <a:r>
              <a:rPr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</a:t>
            </a:r>
            <a:r>
              <a:rPr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starts</a:t>
            </a:r>
            <a:r>
              <a:rPr spc="3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interrupting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4851" y="685800"/>
            <a:ext cx="88322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sz="1500" b="1" spc="6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meter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</a:t>
            </a:r>
            <a:r>
              <a:rPr sz="1500" b="1" spc="6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VDC,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</a:t>
            </a:r>
            <a:r>
              <a:rPr sz="1500" b="1" spc="6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pins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wiring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block</a:t>
            </a:r>
            <a:r>
              <a:rPr sz="1500" b="1" spc="6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bottom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board.</a:t>
            </a: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35915">
              <a:lnSpc>
                <a:spcPct val="10000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constant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~12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VDC.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don’t,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replace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0079" y="1557474"/>
            <a:ext cx="1543049" cy="16573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013483"/>
            <a:ext cx="9753599" cy="130171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4851" y="3200400"/>
            <a:ext cx="88296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VDC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left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side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wiring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block:</a:t>
            </a: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35915" marR="5080">
              <a:lnSpc>
                <a:spcPct val="10000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~12VDC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seconds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(on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interface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board)</a:t>
            </a:r>
            <a:r>
              <a:rPr sz="1500" spc="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&gt;2VDC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seconds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851" y="5729373"/>
            <a:ext cx="88284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sz="1500" b="1" spc="1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</a:t>
            </a:r>
            <a:r>
              <a:rPr sz="1500" b="1" spc="1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shift,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</a:t>
            </a:r>
            <a:r>
              <a:rPr sz="1500" b="1" spc="1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inside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Hero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RMU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500" b="1" spc="114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proceed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shift,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2315" y="4021719"/>
            <a:ext cx="1543049" cy="16573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78481" y="4021719"/>
            <a:ext cx="1457324" cy="164782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248836" y="6913498"/>
            <a:ext cx="30099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fld>
            <a:endParaRPr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Picture 15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4315AA9E-0B1C-A01D-5477-7C88766AC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5549"/>
            <a:ext cx="9753599" cy="11296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753600" cy="123825"/>
          </a:xfrm>
          <a:custGeom>
            <a:avLst/>
            <a:gdLst/>
            <a:ahLst/>
            <a:cxnLst/>
            <a:rect l="l" t="t" r="r" b="b"/>
            <a:pathLst>
              <a:path w="9753600" h="123825">
                <a:moveTo>
                  <a:pt x="9753599" y="123824"/>
                </a:moveTo>
                <a:lnTo>
                  <a:pt x="0" y="123824"/>
                </a:lnTo>
                <a:lnTo>
                  <a:pt x="0" y="0"/>
                </a:lnTo>
                <a:lnTo>
                  <a:pt x="9753599" y="0"/>
                </a:lnTo>
                <a:lnTo>
                  <a:pt x="9753599" y="123824"/>
                </a:lnTo>
                <a:close/>
              </a:path>
            </a:pathLst>
          </a:custGeom>
          <a:solidFill>
            <a:srgbClr val="D5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7686" y="375321"/>
            <a:ext cx="8098007" cy="4540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335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</a:t>
            </a:r>
            <a:r>
              <a:rPr sz="1500" spc="30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3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VDC</a:t>
            </a:r>
            <a:r>
              <a:rPr sz="1500" spc="3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1500" spc="3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3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bypass</a:t>
            </a:r>
            <a:r>
              <a:rPr sz="1500" spc="3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relay.</a:t>
            </a:r>
            <a:r>
              <a:rPr sz="1500" spc="3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spc="3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sz="1500" spc="3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</a:t>
            </a:r>
            <a:r>
              <a:rPr sz="1500" spc="3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3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</a:t>
            </a:r>
            <a:r>
              <a:rPr sz="1500" spc="3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voltage</a:t>
            </a:r>
            <a:r>
              <a:rPr sz="1500" spc="3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sz="1500" spc="3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1500" spc="3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sz="1500" spc="-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board.</a:t>
            </a:r>
            <a:r>
              <a:rPr sz="1500" spc="-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sz="1500" spc="-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spc="-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don’t,</a:t>
            </a:r>
            <a:r>
              <a:rPr sz="1500" spc="-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troubleshoot</a:t>
            </a:r>
            <a:r>
              <a:rPr sz="1500" spc="-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wiring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175" y="1014748"/>
            <a:ext cx="1619249" cy="21526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27686" y="3352800"/>
            <a:ext cx="79273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sure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goes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+3,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1500" spc="-5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the SSR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</a:t>
            </a:r>
            <a:r>
              <a:rPr sz="1500" spc="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VDC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pins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SSR.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sz="1500" spc="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sz="1500" spc="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</a:t>
            </a:r>
            <a:r>
              <a:rPr sz="1500" spc="9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1500" spc="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SSR,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troubleshoot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wiring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47926" y="4403703"/>
            <a:ext cx="1619249" cy="21526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4016" y="4403703"/>
            <a:ext cx="1619249" cy="215264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262518" y="6913498"/>
            <a:ext cx="273627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90"/>
              </a:lnSpc>
            </a:pPr>
            <a:fld id="{81D60167-4931-47E6-BA6A-407CBD079E47}" type="slidenum">
              <a:rPr b="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fld>
            <a:endParaRPr b="0"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366782ED-FC65-2C13-2817-63E540E36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23825"/>
          </a:xfrm>
          <a:custGeom>
            <a:avLst/>
            <a:gdLst/>
            <a:ahLst/>
            <a:cxnLst/>
            <a:rect l="l" t="t" r="r" b="b"/>
            <a:pathLst>
              <a:path w="9753600" h="123825">
                <a:moveTo>
                  <a:pt x="9753599" y="123824"/>
                </a:moveTo>
                <a:lnTo>
                  <a:pt x="0" y="123824"/>
                </a:lnTo>
                <a:lnTo>
                  <a:pt x="0" y="0"/>
                </a:lnTo>
                <a:lnTo>
                  <a:pt x="9753599" y="0"/>
                </a:lnTo>
                <a:lnTo>
                  <a:pt x="9753599" y="123824"/>
                </a:lnTo>
                <a:close/>
              </a:path>
            </a:pathLst>
          </a:custGeom>
          <a:solidFill>
            <a:srgbClr val="D5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8820" y="288925"/>
            <a:ext cx="8251825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sz="1500" b="1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sz="1500" b="1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meter</a:t>
            </a:r>
            <a:r>
              <a:rPr sz="1500" b="1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</a:t>
            </a:r>
            <a:r>
              <a:rPr sz="1500" b="1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b="1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VDC,</a:t>
            </a:r>
            <a:r>
              <a:rPr sz="1500" b="1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</a:t>
            </a:r>
            <a:r>
              <a:rPr sz="1500" b="1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sz="1500" b="1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</a:t>
            </a:r>
            <a:r>
              <a:rPr sz="1500" b="1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</a:t>
            </a:r>
            <a:r>
              <a:rPr sz="1500" b="1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pins</a:t>
            </a:r>
            <a:r>
              <a:rPr sz="1500" b="1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sz="1500" b="1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sz="1500" b="1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500" b="1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1500" b="1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</a:t>
            </a: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Arial"/>
              <a:cs typeface="Arial"/>
            </a:endParaRPr>
          </a:p>
          <a:p>
            <a:pPr marL="335915" marR="5080">
              <a:lnSpc>
                <a:spcPts val="158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spc="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~0VDC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relay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closed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unloaded</a:t>
            </a:r>
            <a:r>
              <a:rPr sz="1500" spc="4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Rectifier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VDC</a:t>
            </a:r>
            <a:r>
              <a:rPr sz="1500" spc="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sz="1500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relay</a:t>
            </a:r>
            <a:r>
              <a:rPr sz="1500" spc="-3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1500" spc="-3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2413" y="1287827"/>
            <a:ext cx="1752599" cy="23336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1" y="1308100"/>
            <a:ext cx="1752599" cy="233362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215861" y="465785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D02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5861" y="511505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D02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1711" y="3835530"/>
            <a:ext cx="8148320" cy="1882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5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5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5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5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50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pattern,</a:t>
            </a:r>
            <a:r>
              <a:rPr sz="15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SSR</a:t>
            </a:r>
            <a:r>
              <a:rPr sz="150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5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bad</a:t>
            </a:r>
            <a:r>
              <a:rPr sz="150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5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15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(or</a:t>
            </a:r>
            <a:r>
              <a:rPr sz="150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both)</a:t>
            </a:r>
            <a:r>
              <a:rPr sz="15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5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5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bypass</a:t>
            </a:r>
            <a:r>
              <a:rPr sz="150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relays</a:t>
            </a:r>
            <a:r>
              <a:rPr sz="15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500" b="1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non-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functional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Arial"/>
              <a:cs typeface="Arial"/>
            </a:endParaRPr>
          </a:p>
          <a:p>
            <a:pPr marL="33591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Leave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attached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breaker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rectifier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Arial"/>
              <a:cs typeface="Arial"/>
            </a:endParaRPr>
          </a:p>
          <a:p>
            <a:pPr marL="335915" marR="571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</a:t>
            </a:r>
            <a:r>
              <a:rPr sz="1500" spc="-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of</a:t>
            </a:r>
            <a:r>
              <a:rPr sz="1500" spc="-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spc="-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 Current</a:t>
            </a:r>
            <a:r>
              <a:rPr sz="1500" spc="-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 wires</a:t>
            </a:r>
            <a:r>
              <a:rPr sz="1500" spc="-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where it</a:t>
            </a:r>
            <a:r>
              <a:rPr sz="1500" spc="-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1500" spc="-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landed in, or on,</a:t>
            </a:r>
            <a:r>
              <a:rPr sz="1500" spc="-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sz="1500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rectifier</a:t>
            </a: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85549"/>
            <a:ext cx="9753599" cy="112965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248836" y="6913498"/>
            <a:ext cx="30099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fld>
            <a:endParaRPr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06FB373A-9263-2345-5E70-938279136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5550"/>
            <a:ext cx="9753599" cy="112964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"/>
            <a:ext cx="9753600" cy="123825"/>
          </a:xfrm>
          <a:custGeom>
            <a:avLst/>
            <a:gdLst/>
            <a:ahLst/>
            <a:cxnLst/>
            <a:rect l="l" t="t" r="r" b="b"/>
            <a:pathLst>
              <a:path w="9753600" h="123825">
                <a:moveTo>
                  <a:pt x="9753599" y="123824"/>
                </a:moveTo>
                <a:lnTo>
                  <a:pt x="0" y="123824"/>
                </a:lnTo>
                <a:lnTo>
                  <a:pt x="0" y="0"/>
                </a:lnTo>
                <a:lnTo>
                  <a:pt x="9753599" y="0"/>
                </a:lnTo>
                <a:lnTo>
                  <a:pt x="9753599" y="123824"/>
                </a:lnTo>
                <a:close/>
              </a:path>
            </a:pathLst>
          </a:custGeom>
          <a:solidFill>
            <a:srgbClr val="D5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" y="1398529"/>
            <a:ext cx="8496683" cy="3493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Leave the AC breaker off</a:t>
            </a:r>
          </a:p>
          <a:p>
            <a:pPr marL="12700">
              <a:spcBef>
                <a:spcPts val="100"/>
              </a:spcBef>
            </a:pPr>
            <a:endParaRPr lang="en-US"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500" b="1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meter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Tone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(or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Ohms)</a:t>
            </a:r>
            <a:endParaRPr lang="en-US" sz="1500" b="1" spc="-10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500" b="1" spc="-10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6350" algn="just">
              <a:lnSpc>
                <a:spcPts val="158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</a:t>
            </a:r>
            <a:r>
              <a:rPr sz="1500" b="1" spc="3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probes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sz="1500" b="1" spc="3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500" b="1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3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500" b="1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marked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“RECT-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tone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(or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1500" b="1" spc="-10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6350" algn="just">
              <a:lnSpc>
                <a:spcPts val="1580"/>
              </a:lnSpc>
            </a:pP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6350" algn="just">
              <a:lnSpc>
                <a:spcPts val="1580"/>
              </a:lnSpc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</a:t>
            </a:r>
            <a:r>
              <a:rPr sz="1500" b="1" spc="3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probes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500" b="1" spc="3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500" b="1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SSR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38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500" b="1" spc="37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</a:t>
            </a:r>
            <a:r>
              <a:rPr sz="1500" b="1" spc="38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marked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“PIPE”.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tone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(or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1500" b="1" spc="-10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6350" algn="just">
              <a:lnSpc>
                <a:spcPts val="1580"/>
              </a:lnSpc>
            </a:pPr>
            <a:endParaRPr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lang="en-US" sz="1500" b="1" spc="-10" dirty="0">
                <a:solidFill>
                  <a:srgbClr val="D52027"/>
                </a:solidFill>
                <a:latin typeface="Arial"/>
                <a:cs typeface="Arial"/>
              </a:rPr>
              <a:t>•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sz="1500" b="1" spc="-2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results,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either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bypass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relay,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bypass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relay</a:t>
            </a:r>
            <a:r>
              <a:rPr sz="1500" b="1" spc="-1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sz="1500" b="1" spc="-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replaced</a:t>
            </a:r>
            <a:endParaRPr lang="en-US" sz="1500" b="1" spc="-10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248836" y="6913498"/>
            <a:ext cx="30099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90"/>
              </a:lnSpc>
            </a:pPr>
            <a:fld id="{81D60167-4931-47E6-BA6A-407CBD079E47}" type="slidenum">
              <a:rPr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fld>
            <a:endParaRPr spc="-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A0EAE9CC-B417-53C2-6AE5-4A79A8A7B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82881"/>
            <a:ext cx="2273196" cy="7465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1377</Words>
  <Application>Microsoft Macintosh PowerPoint</Application>
  <PresentationFormat>Custom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Open Sans</vt:lpstr>
      <vt:lpstr>Office Theme</vt:lpstr>
      <vt:lpstr>PowerPoint Presentation</vt:lpstr>
      <vt:lpstr>Unit Won’t Interrupt/Fails the Interruption Test</vt:lpstr>
      <vt:lpstr>Trouble Shooting the (on board) Pilot Relay &amp; External SSR W/ Bypass:</vt:lpstr>
      <vt:lpstr>PowerPoint Presentation</vt:lpstr>
      <vt:lpstr>PowerPoint Presentation</vt:lpstr>
      <vt:lpstr>Once the unit starts interrupting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H2 Troubleshooting</dc:title>
  <dc:creator>P 19</dc:creator>
  <cp:keywords>DAFf1FH8gsk,BADKfy5KIW8</cp:keywords>
  <cp:lastModifiedBy>Chris Shannon</cp:lastModifiedBy>
  <cp:revision>7</cp:revision>
  <dcterms:created xsi:type="dcterms:W3CDTF">2023-04-13T17:49:24Z</dcterms:created>
  <dcterms:modified xsi:type="dcterms:W3CDTF">2024-09-20T18:50:42Z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2023-04-13T00:00:00Z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2023-04-13T00:00:00Z</vt:filetime>
  </property>
</Properties>
</file>